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59" r:id="rId5"/>
    <p:sldId id="257" r:id="rId6"/>
    <p:sldId id="258" r:id="rId7"/>
    <p:sldId id="261" r:id="rId8"/>
    <p:sldId id="260" r:id="rId9"/>
    <p:sldId id="262" r:id="rId10"/>
    <p:sldId id="269" r:id="rId11"/>
    <p:sldId id="263" r:id="rId12"/>
    <p:sldId id="264" r:id="rId13"/>
    <p:sldId id="265" r:id="rId14"/>
    <p:sldId id="266" r:id="rId15"/>
    <p:sldId id="270" r:id="rId16"/>
    <p:sldId id="271" r:id="rId17"/>
    <p:sldId id="272" r:id="rId18"/>
    <p:sldId id="273" r:id="rId19"/>
    <p:sldId id="274" r:id="rId20"/>
    <p:sldId id="296" r:id="rId21"/>
    <p:sldId id="297" r:id="rId22"/>
    <p:sldId id="275" r:id="rId23"/>
    <p:sldId id="298" r:id="rId24"/>
    <p:sldId id="267" r:id="rId25"/>
    <p:sldId id="277" r:id="rId26"/>
    <p:sldId id="276" r:id="rId27"/>
    <p:sldId id="278" r:id="rId28"/>
    <p:sldId id="268" r:id="rId29"/>
    <p:sldId id="279" r:id="rId30"/>
    <p:sldId id="280" r:id="rId31"/>
    <p:sldId id="281" r:id="rId32"/>
    <p:sldId id="282" r:id="rId33"/>
    <p:sldId id="287" r:id="rId34"/>
    <p:sldId id="293" r:id="rId35"/>
    <p:sldId id="292" r:id="rId36"/>
    <p:sldId id="288" r:id="rId37"/>
    <p:sldId id="289"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E1748E5-17A5-4132-AE46-F06F2057091D}">
          <p14:sldIdLst>
            <p14:sldId id="256"/>
            <p14:sldId id="294"/>
            <p14:sldId id="295"/>
            <p14:sldId id="259"/>
            <p14:sldId id="257"/>
            <p14:sldId id="258"/>
            <p14:sldId id="261"/>
            <p14:sldId id="260"/>
            <p14:sldId id="262"/>
            <p14:sldId id="269"/>
            <p14:sldId id="263"/>
            <p14:sldId id="264"/>
            <p14:sldId id="265"/>
            <p14:sldId id="266"/>
            <p14:sldId id="270"/>
            <p14:sldId id="271"/>
            <p14:sldId id="272"/>
            <p14:sldId id="273"/>
            <p14:sldId id="274"/>
            <p14:sldId id="296"/>
            <p14:sldId id="297"/>
            <p14:sldId id="275"/>
            <p14:sldId id="298"/>
            <p14:sldId id="267"/>
            <p14:sldId id="277"/>
            <p14:sldId id="276"/>
            <p14:sldId id="278"/>
            <p14:sldId id="268"/>
            <p14:sldId id="279"/>
            <p14:sldId id="280"/>
            <p14:sldId id="281"/>
            <p14:sldId id="282"/>
            <p14:sldId id="287"/>
            <p14:sldId id="293"/>
            <p14:sldId id="292"/>
            <p14:sldId id="288"/>
            <p14:sldId id="289"/>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sorterViewPr>
    <p:cViewPr>
      <p:scale>
        <a:sx n="100" d="100"/>
        <a:sy n="100" d="100"/>
      </p:scale>
      <p:origin x="0" y="40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89BDE-C4F7-4CFE-94B1-B2A67A531F6B}" type="datetimeFigureOut">
              <a:rPr lang="en-US" smtClean="0"/>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254175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9BDE-C4F7-4CFE-94B1-B2A67A531F6B}" type="datetimeFigureOut">
              <a:rPr lang="en-US" smtClean="0"/>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32473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9BDE-C4F7-4CFE-94B1-B2A67A531F6B}" type="datetimeFigureOut">
              <a:rPr lang="en-US" smtClean="0"/>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276788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9BDE-C4F7-4CFE-94B1-B2A67A531F6B}" type="datetimeFigureOut">
              <a:rPr lang="en-US" smtClean="0"/>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36264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89BDE-C4F7-4CFE-94B1-B2A67A531F6B}" type="datetimeFigureOut">
              <a:rPr lang="en-US" smtClean="0"/>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75862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89BDE-C4F7-4CFE-94B1-B2A67A531F6B}" type="datetimeFigureOut">
              <a:rPr lang="en-US" smtClean="0"/>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96148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89BDE-C4F7-4CFE-94B1-B2A67A531F6B}" type="datetimeFigureOut">
              <a:rPr lang="en-US" smtClean="0"/>
              <a:t>12/27/2011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123466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89BDE-C4F7-4CFE-94B1-B2A67A531F6B}" type="datetimeFigureOut">
              <a:rPr lang="en-US" smtClean="0"/>
              <a:t>12/27/2011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333253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89BDE-C4F7-4CFE-94B1-B2A67A531F6B}" type="datetimeFigureOut">
              <a:rPr lang="en-US" smtClean="0"/>
              <a:t>12/27/2011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147132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89BDE-C4F7-4CFE-94B1-B2A67A531F6B}" type="datetimeFigureOut">
              <a:rPr lang="en-US" smtClean="0"/>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38254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89BDE-C4F7-4CFE-94B1-B2A67A531F6B}" type="datetimeFigureOut">
              <a:rPr lang="en-US" smtClean="0"/>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CC647-4F0A-4C0B-BC8D-8244532525DB}" type="slidenum">
              <a:rPr lang="en-US" smtClean="0"/>
              <a:t>‹#›</a:t>
            </a:fld>
            <a:endParaRPr lang="en-US"/>
          </a:p>
        </p:txBody>
      </p:sp>
    </p:spTree>
    <p:extLst>
      <p:ext uri="{BB962C8B-B14F-4D97-AF65-F5344CB8AC3E}">
        <p14:creationId xmlns:p14="http://schemas.microsoft.com/office/powerpoint/2010/main" val="935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89BDE-C4F7-4CFE-94B1-B2A67A531F6B}" type="datetimeFigureOut">
              <a:rPr lang="en-US" smtClean="0"/>
              <a:t>12/27/2011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CC647-4F0A-4C0B-BC8D-8244532525DB}" type="slidenum">
              <a:rPr lang="en-US" smtClean="0"/>
              <a:t>‹#›</a:t>
            </a:fld>
            <a:endParaRPr lang="en-US"/>
          </a:p>
        </p:txBody>
      </p:sp>
    </p:spTree>
    <p:extLst>
      <p:ext uri="{BB962C8B-B14F-4D97-AF65-F5344CB8AC3E}">
        <p14:creationId xmlns:p14="http://schemas.microsoft.com/office/powerpoint/2010/main" val="1717297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260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33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5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40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87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Communication</a:t>
            </a:r>
            <a:endParaRPr lang="en-US" dirty="0"/>
          </a:p>
        </p:txBody>
      </p:sp>
      <p:sp>
        <p:nvSpPr>
          <p:cNvPr id="3" name="Content Placeholder 2"/>
          <p:cNvSpPr>
            <a:spLocks noGrp="1"/>
          </p:cNvSpPr>
          <p:nvPr>
            <p:ph idx="1"/>
          </p:nvPr>
        </p:nvSpPr>
        <p:spPr/>
        <p:txBody>
          <a:bodyPr/>
          <a:lstStyle/>
          <a:p>
            <a:pPr algn="just"/>
            <a:r>
              <a:rPr lang="en-US" dirty="0" smtClean="0"/>
              <a:t>Pivotal role of Mullah Radio to win support and control society through fair.</a:t>
            </a:r>
          </a:p>
          <a:p>
            <a:pPr algn="just"/>
            <a:r>
              <a:rPr lang="en-US" dirty="0" smtClean="0"/>
              <a:t>Swat mosques were control by Afghan Refuges Mullah’s</a:t>
            </a:r>
          </a:p>
          <a:p>
            <a:pPr algn="just"/>
            <a:r>
              <a:rPr lang="en-US" dirty="0" smtClean="0"/>
              <a:t>FM Radio brainwashed the female who generated support within household.</a:t>
            </a:r>
          </a:p>
        </p:txBody>
      </p:sp>
    </p:spTree>
    <p:extLst>
      <p:ext uri="{BB962C8B-B14F-4D97-AF65-F5344CB8AC3E}">
        <p14:creationId xmlns:p14="http://schemas.microsoft.com/office/powerpoint/2010/main" val="407544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137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11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43401" y="2819400"/>
            <a:ext cx="4343400" cy="1477328"/>
          </a:xfrm>
          <a:prstGeom prst="rect">
            <a:avLst/>
          </a:prstGeom>
          <a:noFill/>
        </p:spPr>
        <p:txBody>
          <a:bodyPr wrap="square" rtlCol="0">
            <a:spAutoFit/>
          </a:bodyPr>
          <a:lstStyle/>
          <a:p>
            <a:r>
              <a:rPr lang="en-US" dirty="0" smtClean="0">
                <a:solidFill>
                  <a:srgbClr val="FF0000"/>
                </a:solidFill>
              </a:rPr>
              <a:t>Labor force will increase from 51 million in </a:t>
            </a:r>
          </a:p>
          <a:p>
            <a:r>
              <a:rPr lang="en-US" dirty="0" smtClean="0">
                <a:solidFill>
                  <a:srgbClr val="FF0000"/>
                </a:solidFill>
              </a:rPr>
              <a:t>2005-06. By  2015 the LF will be 85 million &amp; by 2023 it will rise to 95 million. </a:t>
            </a:r>
          </a:p>
          <a:p>
            <a:endParaRPr lang="en-US" dirty="0"/>
          </a:p>
          <a:p>
            <a:endParaRPr lang="en-US" dirty="0"/>
          </a:p>
        </p:txBody>
      </p:sp>
    </p:spTree>
    <p:extLst>
      <p:ext uri="{BB962C8B-B14F-4D97-AF65-F5344CB8AC3E}">
        <p14:creationId xmlns:p14="http://schemas.microsoft.com/office/powerpoint/2010/main" val="58698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51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poverty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Below is a comparison of MDG development indicators of 2001 with 2005</a:t>
            </a:r>
          </a:p>
          <a:p>
            <a:pPr marL="514350" indent="-514350">
              <a:buFont typeface="+mj-lt"/>
              <a:buAutoNum type="arabicPeriod"/>
            </a:pPr>
            <a:r>
              <a:rPr lang="en-US" sz="2400" dirty="0" smtClean="0"/>
              <a:t>In 2001 Swat was 15 out of 24 KP Districts; In 2005 it slipped to 17</a:t>
            </a:r>
            <a:r>
              <a:rPr lang="en-US" sz="2400" baseline="30000" dirty="0" smtClean="0"/>
              <a:t>th</a:t>
            </a:r>
            <a:r>
              <a:rPr lang="en-US" sz="2400" dirty="0" smtClean="0"/>
              <a:t>  position.</a:t>
            </a:r>
          </a:p>
          <a:p>
            <a:pPr marL="514350" indent="-514350">
              <a:buFont typeface="+mj-lt"/>
              <a:buAutoNum type="arabicPeriod"/>
            </a:pPr>
            <a:r>
              <a:rPr lang="en-US" sz="2400" u="sng" dirty="0" smtClean="0"/>
              <a:t>In Infant Mortality: </a:t>
            </a:r>
            <a:r>
              <a:rPr lang="en-US" sz="2400" dirty="0" smtClean="0"/>
              <a:t>It was 21 out of 24 (BA)</a:t>
            </a:r>
          </a:p>
          <a:p>
            <a:pPr marL="514350" indent="-514350">
              <a:buFont typeface="+mj-lt"/>
              <a:buAutoNum type="arabicPeriod"/>
            </a:pPr>
            <a:r>
              <a:rPr lang="en-US" sz="2400" u="sng" dirty="0" smtClean="0"/>
              <a:t>In Malnourishment: </a:t>
            </a:r>
            <a:r>
              <a:rPr lang="en-US" sz="2400" dirty="0" smtClean="0"/>
              <a:t>Swat was 23 out of 24 (BA)</a:t>
            </a:r>
          </a:p>
          <a:p>
            <a:pPr marL="514350" indent="-514350">
              <a:buFont typeface="+mj-lt"/>
              <a:buAutoNum type="arabicPeriod"/>
            </a:pPr>
            <a:r>
              <a:rPr lang="en-US" sz="2400" u="sng" dirty="0" smtClean="0"/>
              <a:t>In Primary School Enrollment:</a:t>
            </a:r>
            <a:r>
              <a:rPr lang="en-US" sz="2400" dirty="0" smtClean="0"/>
              <a:t> Swat was 11</a:t>
            </a:r>
            <a:r>
              <a:rPr lang="en-US" sz="2400" baseline="30000" dirty="0" smtClean="0"/>
              <a:t>th</a:t>
            </a:r>
            <a:r>
              <a:rPr lang="en-US" sz="2400" dirty="0" smtClean="0"/>
              <a:t>  (A)</a:t>
            </a:r>
          </a:p>
          <a:p>
            <a:pPr marL="514350" indent="-514350">
              <a:buFont typeface="+mj-lt"/>
              <a:buAutoNum type="arabicPeriod"/>
            </a:pPr>
            <a:r>
              <a:rPr lang="en-US" sz="2400" u="sng" dirty="0" smtClean="0"/>
              <a:t>In Adult Literacy:</a:t>
            </a:r>
            <a:r>
              <a:rPr lang="en-US" sz="2400" dirty="0" smtClean="0"/>
              <a:t> Swat was 9</a:t>
            </a:r>
            <a:r>
              <a:rPr lang="en-US" sz="2400" baseline="30000" dirty="0" smtClean="0"/>
              <a:t>th</a:t>
            </a:r>
            <a:r>
              <a:rPr lang="en-US" sz="2400" dirty="0" smtClean="0"/>
              <a:t> (AA)</a:t>
            </a:r>
          </a:p>
          <a:p>
            <a:pPr marL="514350" indent="-514350">
              <a:buFont typeface="+mj-lt"/>
              <a:buAutoNum type="arabicPeriod"/>
            </a:pPr>
            <a:r>
              <a:rPr lang="en-US" sz="2400" u="sng" dirty="0" smtClean="0"/>
              <a:t>In Drinking Water:</a:t>
            </a:r>
            <a:r>
              <a:rPr lang="en-US" sz="2400" dirty="0" smtClean="0"/>
              <a:t> Swat was 9</a:t>
            </a:r>
            <a:r>
              <a:rPr lang="en-US" sz="2400" baseline="30000" dirty="0" smtClean="0"/>
              <a:t>th</a:t>
            </a:r>
            <a:r>
              <a:rPr lang="en-US" sz="2400" dirty="0" smtClean="0"/>
              <a:t> (AA)</a:t>
            </a:r>
            <a:endParaRPr lang="en-US" sz="2000" dirty="0">
              <a:solidFill>
                <a:srgbClr val="FF0000"/>
              </a:solidFill>
            </a:endParaRPr>
          </a:p>
          <a:p>
            <a:r>
              <a:rPr lang="en-US" sz="2000" dirty="0" smtClean="0">
                <a:solidFill>
                  <a:srgbClr val="FF0000"/>
                </a:solidFill>
              </a:rPr>
              <a:t>Poor Infant – Mother care with a migrant father produced child suicide bomber.</a:t>
            </a:r>
          </a:p>
          <a:p>
            <a:endParaRPr lang="en-US" sz="2400" dirty="0" smtClean="0"/>
          </a:p>
        </p:txBody>
      </p:sp>
    </p:spTree>
    <p:extLst>
      <p:ext uri="{BB962C8B-B14F-4D97-AF65-F5344CB8AC3E}">
        <p14:creationId xmlns:p14="http://schemas.microsoft.com/office/powerpoint/2010/main" val="71267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r>
              <a:rPr lang="en-US" dirty="0" smtClean="0"/>
              <a:t>Swat &amp; its People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153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482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0" y="6400800"/>
            <a:ext cx="5372100" cy="312102"/>
          </a:xfrm>
        </p:spPr>
        <p:txBody>
          <a:bodyPr>
            <a:noAutofit/>
          </a:bodyPr>
          <a:lstStyle/>
          <a:p>
            <a:pPr marL="0" indent="0" algn="ctr">
              <a:buNone/>
            </a:pPr>
            <a:r>
              <a:rPr lang="en-US" sz="2000" b="1" dirty="0" smtClean="0"/>
              <a:t>A Poor Woman</a:t>
            </a:r>
          </a:p>
          <a:p>
            <a:pPr marL="0" indent="0" algn="ctr">
              <a:buNone/>
            </a:pPr>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86739"/>
            <a:ext cx="5715000" cy="569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79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999" y="6400800"/>
            <a:ext cx="7239001" cy="304800"/>
          </a:xfrm>
        </p:spPr>
        <p:txBody>
          <a:bodyPr>
            <a:noAutofit/>
          </a:bodyPr>
          <a:lstStyle/>
          <a:p>
            <a:r>
              <a:rPr lang="en-US" sz="2000" b="1" dirty="0" smtClean="0"/>
              <a:t/>
            </a:r>
            <a:br>
              <a:rPr lang="en-US" sz="2000" b="1" dirty="0" smtClean="0"/>
            </a:br>
            <a:r>
              <a:rPr lang="en-US" sz="2000" b="1" dirty="0" smtClean="0"/>
              <a:t>An Exploited Child</a:t>
            </a:r>
            <a:br>
              <a:rPr lang="en-US" sz="2000" b="1" dirty="0" smtClean="0"/>
            </a:br>
            <a:endParaRPr lang="en-US" sz="2000" b="1" dirty="0"/>
          </a:p>
        </p:txBody>
      </p:sp>
      <p:sp>
        <p:nvSpPr>
          <p:cNvPr id="5" name="Content Placeholder 4"/>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38199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55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
            </a:r>
            <a:r>
              <a:rPr lang="en-US" dirty="0" err="1" smtClean="0"/>
              <a:t>Sabaoon</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Research of 126 child suicide bombers aged 8 – 14 years showed: </a:t>
            </a:r>
          </a:p>
          <a:p>
            <a:pPr lvl="1"/>
            <a:r>
              <a:rPr lang="en-US" dirty="0" smtClean="0"/>
              <a:t>Most of the abducted children were picked up at random by militants </a:t>
            </a:r>
          </a:p>
          <a:p>
            <a:pPr lvl="1"/>
            <a:r>
              <a:rPr lang="en-US" dirty="0" smtClean="0"/>
              <a:t>65 to 70% of the children's perform below their pair group in schools  </a:t>
            </a:r>
          </a:p>
          <a:p>
            <a:pPr lvl="1"/>
            <a:r>
              <a:rPr lang="en-US" dirty="0" smtClean="0"/>
              <a:t>Most of the children were school dropouts or did not attend</a:t>
            </a:r>
          </a:p>
          <a:p>
            <a:pPr lvl="1"/>
            <a:r>
              <a:rPr lang="en-US" dirty="0" smtClean="0"/>
              <a:t>85% of the children were from large families 6 to 16 siblings </a:t>
            </a:r>
          </a:p>
          <a:p>
            <a:pPr lvl="1"/>
            <a:r>
              <a:rPr lang="en-US" dirty="0" smtClean="0"/>
              <a:t>They suffered from lack of impulse control and aggressive tendency </a:t>
            </a:r>
          </a:p>
          <a:p>
            <a:pPr lvl="1"/>
            <a:r>
              <a:rPr lang="en-US" dirty="0" smtClean="0"/>
              <a:t>They had headaches and hallucination and most suffered from seizures and epilepsy </a:t>
            </a:r>
            <a:endParaRPr lang="en-US" dirty="0"/>
          </a:p>
        </p:txBody>
      </p:sp>
    </p:spTree>
    <p:extLst>
      <p:ext uri="{BB962C8B-B14F-4D97-AF65-F5344CB8AC3E}">
        <p14:creationId xmlns:p14="http://schemas.microsoft.com/office/powerpoint/2010/main" val="109651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00099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86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30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6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099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616" y="228600"/>
            <a:ext cx="2240017" cy="1493345"/>
          </a:xfrm>
          <a:prstGeom prst="rect">
            <a:avLst/>
          </a:prstGeom>
        </p:spPr>
      </p:pic>
    </p:spTree>
    <p:extLst>
      <p:ext uri="{BB962C8B-B14F-4D97-AF65-F5344CB8AC3E}">
        <p14:creationId xmlns:p14="http://schemas.microsoft.com/office/powerpoint/2010/main" val="3731277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504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95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Governance - 1</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After LGO Reforms 2001 the police magistracy system was broken; state control weakened </a:t>
            </a:r>
          </a:p>
          <a:p>
            <a:r>
              <a:rPr lang="en-US" dirty="0" smtClean="0"/>
              <a:t>Local government power was transferred to feudals and peasants were marginalized</a:t>
            </a:r>
          </a:p>
          <a:p>
            <a:r>
              <a:rPr lang="en-US" dirty="0" smtClean="0"/>
              <a:t>Protection to the week was not provided by </a:t>
            </a:r>
            <a:r>
              <a:rPr lang="en-US" dirty="0" err="1"/>
              <a:t>N</a:t>
            </a:r>
            <a:r>
              <a:rPr lang="en-US" dirty="0" err="1" smtClean="0"/>
              <a:t>azims</a:t>
            </a:r>
            <a:endParaRPr lang="en-US" dirty="0"/>
          </a:p>
          <a:p>
            <a:r>
              <a:rPr lang="en-US" dirty="0" smtClean="0"/>
              <a:t>The MMA government were against the feudals thus district and provincial administration were in conflict.</a:t>
            </a:r>
          </a:p>
          <a:p>
            <a:r>
              <a:rPr lang="en-US" dirty="0" smtClean="0"/>
              <a:t>There is a history of Yusufzai oppression of local nobility after their 15</a:t>
            </a:r>
            <a:r>
              <a:rPr lang="en-US" baseline="30000" dirty="0" smtClean="0"/>
              <a:t>th</a:t>
            </a:r>
            <a:r>
              <a:rPr lang="en-US" dirty="0" smtClean="0"/>
              <a:t> Century invasion</a:t>
            </a:r>
          </a:p>
          <a:p>
            <a:r>
              <a:rPr lang="en-US" dirty="0" smtClean="0"/>
              <a:t>After creation of Swat state in 1980 the Gujjars and Kohistanis were not allowed to owned land. </a:t>
            </a:r>
          </a:p>
          <a:p>
            <a:r>
              <a:rPr lang="en-US" dirty="0" smtClean="0"/>
              <a:t>There was anger against the Khan’s and land redistribution was an issue  </a:t>
            </a:r>
            <a:endParaRPr lang="en-US" dirty="0"/>
          </a:p>
        </p:txBody>
      </p:sp>
    </p:spTree>
    <p:extLst>
      <p:ext uri="{BB962C8B-B14F-4D97-AF65-F5344CB8AC3E}">
        <p14:creationId xmlns:p14="http://schemas.microsoft.com/office/powerpoint/2010/main" val="354141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077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862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Governance - 2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Pakistan state contested by the secularist and the religious  since 1947</a:t>
            </a:r>
          </a:p>
          <a:p>
            <a:r>
              <a:rPr lang="en-US" dirty="0" smtClean="0"/>
              <a:t>Secularism  is considered “</a:t>
            </a:r>
            <a:r>
              <a:rPr lang="en-US" dirty="0" err="1" smtClean="0"/>
              <a:t>Jayyhalia</a:t>
            </a:r>
            <a:r>
              <a:rPr lang="en-US" dirty="0" smtClean="0"/>
              <a:t>” that is living in sin.</a:t>
            </a:r>
          </a:p>
          <a:p>
            <a:r>
              <a:rPr lang="en-US" dirty="0" smtClean="0"/>
              <a:t>Gen. Zia changed the laws and shifted the state to the right; the motto of the army became </a:t>
            </a:r>
            <a:r>
              <a:rPr lang="en-US" dirty="0" err="1" smtClean="0"/>
              <a:t>Iman</a:t>
            </a:r>
            <a:r>
              <a:rPr lang="en-US" dirty="0" smtClean="0"/>
              <a:t> (faith), </a:t>
            </a:r>
            <a:r>
              <a:rPr lang="en-US" dirty="0" err="1" smtClean="0"/>
              <a:t>Takwa</a:t>
            </a:r>
            <a:r>
              <a:rPr lang="en-US" dirty="0" smtClean="0"/>
              <a:t> (piety) &amp; Jihad (</a:t>
            </a:r>
            <a:r>
              <a:rPr lang="en-US" dirty="0" err="1" smtClean="0"/>
              <a:t>fe</a:t>
            </a:r>
            <a:r>
              <a:rPr lang="en-US" dirty="0" smtClean="0"/>
              <a:t> </a:t>
            </a:r>
            <a:r>
              <a:rPr lang="en-US" dirty="0" err="1" smtClean="0"/>
              <a:t>sabil</a:t>
            </a:r>
            <a:r>
              <a:rPr lang="en-US" dirty="0" smtClean="0"/>
              <a:t> Allah)</a:t>
            </a:r>
          </a:p>
          <a:p>
            <a:r>
              <a:rPr lang="en-US" dirty="0" smtClean="0"/>
              <a:t>The fight against USSR from 1979 to 1990 changed the social structures in Afghanistan and Pakistan</a:t>
            </a:r>
          </a:p>
          <a:p>
            <a:r>
              <a:rPr lang="en-US" dirty="0" smtClean="0"/>
              <a:t> Three factors;  a) the MMA government, b) local government reforms, c) week response to insurgency in FATA – were responsible for creating the insurgency.</a:t>
            </a:r>
          </a:p>
          <a:p>
            <a:endParaRPr lang="en-US" dirty="0"/>
          </a:p>
        </p:txBody>
      </p:sp>
    </p:spTree>
    <p:extLst>
      <p:ext uri="{BB962C8B-B14F-4D97-AF65-F5344CB8AC3E}">
        <p14:creationId xmlns:p14="http://schemas.microsoft.com/office/powerpoint/2010/main" val="2063872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Pushtun Dynamics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Jihad is used by the </a:t>
            </a:r>
            <a:r>
              <a:rPr lang="en-US" dirty="0" err="1" smtClean="0"/>
              <a:t>Pathan</a:t>
            </a:r>
            <a:r>
              <a:rPr lang="en-US" dirty="0" smtClean="0"/>
              <a:t> when the community  feels threatened &amp; a religious figure  is chosen as leader.</a:t>
            </a:r>
          </a:p>
          <a:p>
            <a:r>
              <a:rPr lang="en-US" dirty="0" smtClean="0"/>
              <a:t>In a land where social mobility is restricted, the madrasa becomes more than a learning institution. The Mullah &amp; the </a:t>
            </a:r>
            <a:r>
              <a:rPr lang="en-US" dirty="0" err="1" smtClean="0"/>
              <a:t>Alim</a:t>
            </a:r>
            <a:r>
              <a:rPr lang="en-US" dirty="0" smtClean="0"/>
              <a:t> thus become influential and powerful. </a:t>
            </a:r>
            <a:r>
              <a:rPr lang="en-US" smtClean="0"/>
              <a:t>They become </a:t>
            </a:r>
            <a:r>
              <a:rPr lang="en-US" dirty="0" smtClean="0"/>
              <a:t>the leader of the weak, (Sufi Mohammad &amp; </a:t>
            </a:r>
            <a:r>
              <a:rPr lang="en-US" dirty="0" err="1" smtClean="0"/>
              <a:t>Molvi</a:t>
            </a:r>
            <a:r>
              <a:rPr lang="en-US" dirty="0" smtClean="0"/>
              <a:t> </a:t>
            </a:r>
            <a:r>
              <a:rPr lang="en-US" dirty="0" err="1" smtClean="0"/>
              <a:t>Fazullah</a:t>
            </a:r>
            <a:r>
              <a:rPr lang="en-US" dirty="0" smtClean="0"/>
              <a:t>)</a:t>
            </a:r>
          </a:p>
          <a:p>
            <a:r>
              <a:rPr lang="en-US" dirty="0" smtClean="0"/>
              <a:t>Many joint militants because of torture by security agencies </a:t>
            </a:r>
          </a:p>
        </p:txBody>
      </p:sp>
    </p:spTree>
    <p:extLst>
      <p:ext uri="{BB962C8B-B14F-4D97-AF65-F5344CB8AC3E}">
        <p14:creationId xmlns:p14="http://schemas.microsoft.com/office/powerpoint/2010/main" val="31092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131763"/>
            <a:ext cx="9144000" cy="1143000"/>
          </a:xfrm>
        </p:spPr>
        <p:txBody>
          <a:bodyPr anchor="ctr">
            <a:noAutofit/>
          </a:bodyPr>
          <a:lstStyle/>
          <a:p>
            <a:pPr marL="0" indent="0" algn="ctr" defTabSz="914400"/>
            <a:r>
              <a:rPr lang="en-US" sz="3600" b="1" dirty="0" smtClean="0">
                <a:solidFill>
                  <a:schemeClr val="tx1">
                    <a:lumMod val="65000"/>
                    <a:lumOff val="35000"/>
                  </a:schemeClr>
                </a:solidFill>
                <a:latin typeface="Arial" charset="0"/>
                <a:cs typeface="Times New Roman" pitchFamily="18" charset="0"/>
              </a:rPr>
              <a:t>Constitutional Position of FATA &amp; PATA</a:t>
            </a:r>
          </a:p>
        </p:txBody>
      </p:sp>
      <p:sp>
        <p:nvSpPr>
          <p:cNvPr id="56323" name="Content Placeholder 2"/>
          <p:cNvSpPr>
            <a:spLocks noGrp="1"/>
          </p:cNvSpPr>
          <p:nvPr>
            <p:ph sz="quarter" idx="4294967295"/>
          </p:nvPr>
        </p:nvSpPr>
        <p:spPr>
          <a:xfrm>
            <a:off x="228600" y="1524000"/>
            <a:ext cx="8686800" cy="5029200"/>
          </a:xfrm>
        </p:spPr>
        <p:txBody>
          <a:bodyPr/>
          <a:lstStyle/>
          <a:p>
            <a:pPr marL="319088" indent="-319088" algn="just" defTabSz="914400">
              <a:spcBef>
                <a:spcPct val="0"/>
              </a:spcBef>
              <a:spcAft>
                <a:spcPts val="1200"/>
              </a:spcAft>
            </a:pPr>
            <a:r>
              <a:rPr lang="en-GB" sz="2300" dirty="0" smtClean="0">
                <a:solidFill>
                  <a:schemeClr val="tx1">
                    <a:lumMod val="65000"/>
                    <a:lumOff val="35000"/>
                  </a:schemeClr>
                </a:solidFill>
                <a:latin typeface="Arial" charset="0"/>
                <a:cs typeface="Times New Roman" pitchFamily="18" charset="0"/>
              </a:rPr>
              <a:t>Art. 246 – 247 defines FATA, PATA &amp; places them under </a:t>
            </a:r>
            <a:r>
              <a:rPr lang="en-GB" sz="2300" dirty="0" err="1" smtClean="0">
                <a:solidFill>
                  <a:schemeClr val="tx1">
                    <a:lumMod val="65000"/>
                    <a:lumOff val="35000"/>
                  </a:schemeClr>
                </a:solidFill>
                <a:latin typeface="Arial" charset="0"/>
                <a:cs typeface="Times New Roman" pitchFamily="18" charset="0"/>
              </a:rPr>
              <a:t>GoP</a:t>
            </a:r>
            <a:endParaRPr lang="en-GB" sz="2300" dirty="0" smtClean="0">
              <a:solidFill>
                <a:schemeClr val="tx1">
                  <a:lumMod val="65000"/>
                  <a:lumOff val="35000"/>
                </a:schemeClr>
              </a:solidFill>
              <a:latin typeface="Arial" charset="0"/>
              <a:cs typeface="Times New Roman" pitchFamily="18" charset="0"/>
            </a:endParaRPr>
          </a:p>
          <a:p>
            <a:pPr marL="319088" indent="-319088" algn="just" defTabSz="914400">
              <a:spcBef>
                <a:spcPct val="0"/>
              </a:spcBef>
              <a:spcAft>
                <a:spcPts val="1200"/>
              </a:spcAft>
            </a:pPr>
            <a:r>
              <a:rPr lang="en-GB" sz="2300" dirty="0" smtClean="0">
                <a:solidFill>
                  <a:schemeClr val="tx1">
                    <a:lumMod val="65000"/>
                    <a:lumOff val="35000"/>
                  </a:schemeClr>
                </a:solidFill>
                <a:latin typeface="Arial" charset="0"/>
                <a:cs typeface="Times New Roman" pitchFamily="18" charset="0"/>
              </a:rPr>
              <a:t>Executive authority of federation applies to FATA </a:t>
            </a:r>
          </a:p>
          <a:p>
            <a:pPr marL="319088" indent="-319088" algn="just" defTabSz="914400">
              <a:spcBef>
                <a:spcPct val="0"/>
              </a:spcBef>
              <a:spcAft>
                <a:spcPts val="1200"/>
              </a:spcAft>
            </a:pPr>
            <a:r>
              <a:rPr lang="en-GB" sz="2300" dirty="0" smtClean="0">
                <a:solidFill>
                  <a:schemeClr val="tx1">
                    <a:lumMod val="65000"/>
                    <a:lumOff val="35000"/>
                  </a:schemeClr>
                </a:solidFill>
                <a:latin typeface="Arial" charset="0"/>
                <a:cs typeface="Times New Roman" pitchFamily="18" charset="0"/>
              </a:rPr>
              <a:t>No act of Parliament will be enforced in FATA / PATA unless the President may so especially direct by a notification</a:t>
            </a:r>
            <a:endParaRPr lang="en-US" sz="2300" dirty="0" smtClean="0">
              <a:solidFill>
                <a:schemeClr val="tx1">
                  <a:lumMod val="65000"/>
                  <a:lumOff val="35000"/>
                </a:schemeClr>
              </a:solidFill>
              <a:latin typeface="Arial" charset="0"/>
              <a:cs typeface="Times New Roman" pitchFamily="18" charset="0"/>
            </a:endParaRPr>
          </a:p>
          <a:p>
            <a:pPr marL="319088" indent="-319088" algn="just" defTabSz="914400">
              <a:spcBef>
                <a:spcPct val="0"/>
              </a:spcBef>
              <a:spcAft>
                <a:spcPts val="1200"/>
              </a:spcAft>
            </a:pPr>
            <a:r>
              <a:rPr lang="en-GB" sz="2300" dirty="0" smtClean="0">
                <a:solidFill>
                  <a:schemeClr val="tx1">
                    <a:lumMod val="65000"/>
                    <a:lumOff val="35000"/>
                  </a:schemeClr>
                </a:solidFill>
                <a:latin typeface="Arial" charset="0"/>
                <a:cs typeface="Times New Roman" pitchFamily="18" charset="0"/>
              </a:rPr>
              <a:t>The President may make any regulation for the good governance of FATA / PATA</a:t>
            </a:r>
            <a:endParaRPr lang="en-US" sz="2300" dirty="0" smtClean="0">
              <a:solidFill>
                <a:schemeClr val="tx1">
                  <a:lumMod val="65000"/>
                  <a:lumOff val="35000"/>
                </a:schemeClr>
              </a:solidFill>
              <a:latin typeface="Arial" charset="0"/>
              <a:cs typeface="Times New Roman" pitchFamily="18" charset="0"/>
            </a:endParaRPr>
          </a:p>
          <a:p>
            <a:pPr marL="319088" indent="-319088" algn="just" defTabSz="914400">
              <a:spcBef>
                <a:spcPct val="0"/>
              </a:spcBef>
              <a:spcAft>
                <a:spcPts val="1200"/>
              </a:spcAft>
            </a:pPr>
            <a:r>
              <a:rPr lang="en-GB" sz="2300" dirty="0" smtClean="0">
                <a:solidFill>
                  <a:schemeClr val="tx1">
                    <a:lumMod val="65000"/>
                    <a:lumOff val="35000"/>
                  </a:schemeClr>
                </a:solidFill>
                <a:latin typeface="Arial" charset="0"/>
                <a:cs typeface="Times New Roman" pitchFamily="18" charset="0"/>
              </a:rPr>
              <a:t>The President has the power to end the classification of FATA / PATA over any area provided that the President shall ascertain the views of the tribe through a Jirga first</a:t>
            </a:r>
            <a:endParaRPr lang="en-US" sz="2300" dirty="0" smtClean="0">
              <a:solidFill>
                <a:schemeClr val="tx1">
                  <a:lumMod val="65000"/>
                  <a:lumOff val="35000"/>
                </a:schemeClr>
              </a:solidFill>
              <a:latin typeface="Arial" charset="0"/>
              <a:cs typeface="Times New Roman" pitchFamily="18" charset="0"/>
            </a:endParaRPr>
          </a:p>
          <a:p>
            <a:pPr marL="319088" indent="-319088" algn="just" defTabSz="914400">
              <a:spcBef>
                <a:spcPct val="0"/>
              </a:spcBef>
              <a:spcAft>
                <a:spcPts val="1200"/>
              </a:spcAft>
            </a:pPr>
            <a:r>
              <a:rPr lang="en-GB" sz="2300" dirty="0" smtClean="0">
                <a:solidFill>
                  <a:schemeClr val="tx1">
                    <a:lumMod val="65000"/>
                    <a:lumOff val="35000"/>
                  </a:schemeClr>
                </a:solidFill>
                <a:latin typeface="Arial" charset="0"/>
                <a:cs typeface="Times New Roman" pitchFamily="18" charset="0"/>
              </a:rPr>
              <a:t>The jurisdiction of the Supreme and High Courts has been barred unless the Parliament so </a:t>
            </a:r>
            <a:r>
              <a:rPr lang="en-GB" sz="2300" dirty="0" smtClean="0">
                <a:solidFill>
                  <a:schemeClr val="bg1"/>
                </a:solidFill>
                <a:latin typeface="Arial" charset="0"/>
                <a:cs typeface="Times New Roman" pitchFamily="18" charset="0"/>
              </a:rPr>
              <a:t>provides under a law</a:t>
            </a:r>
            <a:endParaRPr lang="en-US" sz="2300" dirty="0" smtClean="0">
              <a:solidFill>
                <a:schemeClr val="bg1"/>
              </a:solidFill>
              <a:latin typeface="Arial" charset="0"/>
              <a:cs typeface="Times New Roman" pitchFamily="18" charset="0"/>
            </a:endParaRPr>
          </a:p>
        </p:txBody>
      </p:sp>
    </p:spTree>
    <p:extLst>
      <p:ext uri="{BB962C8B-B14F-4D97-AF65-F5344CB8AC3E}">
        <p14:creationId xmlns:p14="http://schemas.microsoft.com/office/powerpoint/2010/main" val="3099939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lstStyle/>
          <a:p>
            <a:r>
              <a:rPr lang="en-US" b="1" dirty="0"/>
              <a:t>Recommendations (1)	</a:t>
            </a: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Reform </a:t>
            </a:r>
            <a:r>
              <a:rPr lang="en-US" dirty="0"/>
              <a:t>principles</a:t>
            </a:r>
          </a:p>
          <a:p>
            <a:pPr lvl="1"/>
            <a:r>
              <a:rPr lang="en-US" dirty="0"/>
              <a:t>Remove </a:t>
            </a:r>
            <a:r>
              <a:rPr lang="en-US" dirty="0" err="1"/>
              <a:t>Malakand</a:t>
            </a:r>
            <a:r>
              <a:rPr lang="en-US" dirty="0"/>
              <a:t> from Art 246 through executive order</a:t>
            </a:r>
          </a:p>
          <a:p>
            <a:pPr lvl="1"/>
            <a:r>
              <a:rPr lang="en-US" dirty="0"/>
              <a:t>of President</a:t>
            </a:r>
          </a:p>
          <a:p>
            <a:pPr lvl="1"/>
            <a:r>
              <a:rPr lang="en-US" dirty="0"/>
              <a:t>Focus on marginalized</a:t>
            </a:r>
          </a:p>
          <a:p>
            <a:pPr lvl="1"/>
            <a:r>
              <a:rPr lang="en-US" dirty="0"/>
              <a:t>Improve condition of females</a:t>
            </a:r>
          </a:p>
          <a:p>
            <a:pPr lvl="1"/>
            <a:r>
              <a:rPr lang="en-US" dirty="0"/>
              <a:t>Give priority to social protection &amp; safety nets</a:t>
            </a:r>
          </a:p>
          <a:p>
            <a:pPr lvl="1"/>
            <a:r>
              <a:rPr lang="en-US" dirty="0"/>
              <a:t>Restore district administration for control</a:t>
            </a:r>
          </a:p>
          <a:p>
            <a:pPr marL="514350" indent="-514350">
              <a:buFont typeface="+mj-lt"/>
              <a:buAutoNum type="arabicPeriod" startAt="2"/>
            </a:pPr>
            <a:r>
              <a:rPr lang="en-US" dirty="0"/>
              <a:t>implement communication strategy</a:t>
            </a:r>
          </a:p>
          <a:p>
            <a:pPr lvl="1"/>
            <a:r>
              <a:rPr lang="en-US" dirty="0"/>
              <a:t>Political parties should recruit marginalized as members</a:t>
            </a:r>
          </a:p>
          <a:p>
            <a:pPr lvl="1"/>
            <a:r>
              <a:rPr lang="en-US" sz="3600" dirty="0" smtClean="0">
                <a:solidFill>
                  <a:srgbClr val="FF0000"/>
                </a:solidFill>
              </a:rPr>
              <a:t>Improve civil - </a:t>
            </a:r>
            <a:r>
              <a:rPr lang="en-US" sz="3600" dirty="0">
                <a:solidFill>
                  <a:srgbClr val="FF0000"/>
                </a:solidFill>
              </a:rPr>
              <a:t>military coordination</a:t>
            </a:r>
          </a:p>
          <a:p>
            <a:pPr lvl="2"/>
            <a:r>
              <a:rPr lang="en-US" sz="3600" smtClean="0">
                <a:solidFill>
                  <a:srgbClr val="FF0000"/>
                </a:solidFill>
              </a:rPr>
              <a:t>No military </a:t>
            </a:r>
            <a:r>
              <a:rPr lang="en-US" sz="3600" dirty="0">
                <a:solidFill>
                  <a:srgbClr val="FF0000"/>
                </a:solidFill>
              </a:rPr>
              <a:t>exit strategy</a:t>
            </a:r>
          </a:p>
          <a:p>
            <a:pPr lvl="2"/>
            <a:r>
              <a:rPr lang="en-US" sz="3600" dirty="0">
                <a:solidFill>
                  <a:srgbClr val="FF0000"/>
                </a:solidFill>
              </a:rPr>
              <a:t>Absence of road map</a:t>
            </a:r>
          </a:p>
          <a:p>
            <a:pPr lvl="1"/>
            <a:r>
              <a:rPr lang="en-US" dirty="0" smtClean="0"/>
              <a:t>Build </a:t>
            </a:r>
            <a:r>
              <a:rPr lang="en-US" dirty="0"/>
              <a:t>civilian security capacity	</a:t>
            </a:r>
          </a:p>
        </p:txBody>
      </p:sp>
    </p:spTree>
    <p:extLst>
      <p:ext uri="{BB962C8B-B14F-4D97-AF65-F5344CB8AC3E}">
        <p14:creationId xmlns:p14="http://schemas.microsoft.com/office/powerpoint/2010/main" val="660176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084" y="457200"/>
            <a:ext cx="9078916" cy="2438400"/>
          </a:xfrm>
        </p:spPr>
      </p:pic>
      <p:sp>
        <p:nvSpPr>
          <p:cNvPr id="3" name="Rectangle 2"/>
          <p:cNvSpPr/>
          <p:nvPr/>
        </p:nvSpPr>
        <p:spPr>
          <a:xfrm>
            <a:off x="678180" y="3276600"/>
            <a:ext cx="8001000" cy="3323987"/>
          </a:xfrm>
          <a:prstGeom prst="rect">
            <a:avLst/>
          </a:prstGeom>
        </p:spPr>
        <p:txBody>
          <a:bodyPr wrap="square">
            <a:spAutoFit/>
          </a:bodyPr>
          <a:lstStyle/>
          <a:p>
            <a:r>
              <a:rPr lang="en-US" sz="3200" dirty="0"/>
              <a:t>"If somebody thinks that they are not under the government, they are mistaken. They are under the government and they remain under the government, because we are the elected representatives of the people of Pakistan</a:t>
            </a:r>
            <a:r>
              <a:rPr lang="en-US" sz="3200" dirty="0" smtClean="0"/>
              <a:t>.“</a:t>
            </a:r>
          </a:p>
          <a:p>
            <a:r>
              <a:rPr lang="en-US" sz="3200" dirty="0" smtClean="0"/>
              <a:t>PM of Pakistan, (22-12-11)</a:t>
            </a:r>
            <a:r>
              <a:rPr lang="en-US" dirty="0"/>
              <a:t/>
            </a:r>
            <a:br>
              <a:rPr lang="en-US" dirty="0"/>
            </a:br>
            <a:endParaRPr lang="en-US" dirty="0"/>
          </a:p>
        </p:txBody>
      </p:sp>
    </p:spTree>
    <p:extLst>
      <p:ext uri="{BB962C8B-B14F-4D97-AF65-F5344CB8AC3E}">
        <p14:creationId xmlns:p14="http://schemas.microsoft.com/office/powerpoint/2010/main" val="1040906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3. Poverty alleviation</a:t>
            </a:r>
          </a:p>
          <a:p>
            <a:pPr lvl="1"/>
            <a:r>
              <a:rPr lang="en-US" dirty="0"/>
              <a:t>Improve </a:t>
            </a:r>
            <a:r>
              <a:rPr lang="en-US" dirty="0" smtClean="0"/>
              <a:t>MDGs </a:t>
            </a:r>
            <a:r>
              <a:rPr lang="en-US" dirty="0"/>
              <a:t>indicators for infant mortality, food intake,</a:t>
            </a:r>
          </a:p>
          <a:p>
            <a:pPr lvl="1"/>
            <a:r>
              <a:rPr lang="en-US" dirty="0"/>
              <a:t>adult education, drinking water &amp; sanitation</a:t>
            </a:r>
          </a:p>
          <a:p>
            <a:pPr lvl="1"/>
            <a:r>
              <a:rPr lang="en-US" dirty="0"/>
              <a:t>Replicate income generating projects for the poor regions</a:t>
            </a:r>
          </a:p>
          <a:p>
            <a:pPr marL="0" indent="0">
              <a:buNone/>
            </a:pPr>
            <a:r>
              <a:rPr lang="en-US" dirty="0"/>
              <a:t>4. Security Reforms</a:t>
            </a:r>
          </a:p>
          <a:p>
            <a:pPr lvl="1"/>
            <a:r>
              <a:rPr lang="en-US" dirty="0"/>
              <a:t>Amend </a:t>
            </a:r>
            <a:r>
              <a:rPr lang="en-US" dirty="0" smtClean="0"/>
              <a:t>LGO</a:t>
            </a:r>
            <a:r>
              <a:rPr lang="en-US" dirty="0"/>
              <a:t>, Police Order 2000 &amp; revive magistracy</a:t>
            </a:r>
          </a:p>
          <a:p>
            <a:pPr lvl="1"/>
            <a:r>
              <a:rPr lang="en-US" dirty="0"/>
              <a:t>Implement a </a:t>
            </a:r>
            <a:r>
              <a:rPr lang="en-US" dirty="0" err="1"/>
              <a:t>monitorable</a:t>
            </a:r>
            <a:r>
              <a:rPr lang="en-US" dirty="0"/>
              <a:t> police security plan</a:t>
            </a:r>
          </a:p>
          <a:p>
            <a:pPr lvl="1"/>
            <a:r>
              <a:rPr lang="en-US" dirty="0"/>
              <a:t>Create community based policing</a:t>
            </a:r>
          </a:p>
        </p:txBody>
      </p:sp>
    </p:spTree>
    <p:extLst>
      <p:ext uri="{BB962C8B-B14F-4D97-AF65-F5344CB8AC3E}">
        <p14:creationId xmlns:p14="http://schemas.microsoft.com/office/powerpoint/2010/main" val="2460689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(3)</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marL="514350" indent="-514350">
              <a:buFont typeface="+mj-lt"/>
              <a:buAutoNum type="arabicPeriod" startAt="5"/>
            </a:pPr>
            <a:r>
              <a:rPr lang="en-US" dirty="0" smtClean="0"/>
              <a:t>Mosque </a:t>
            </a:r>
            <a:r>
              <a:rPr lang="en-US" dirty="0"/>
              <a:t>reforms</a:t>
            </a:r>
          </a:p>
          <a:p>
            <a:pPr lvl="1"/>
            <a:r>
              <a:rPr lang="en-US" sz="3000" dirty="0"/>
              <a:t>Mosques should be </a:t>
            </a:r>
            <a:r>
              <a:rPr lang="en-US" sz="3000" dirty="0" smtClean="0"/>
              <a:t>managed </a:t>
            </a:r>
            <a:r>
              <a:rPr lang="en-US" sz="3000" dirty="0"/>
              <a:t>by </a:t>
            </a:r>
            <a:r>
              <a:rPr lang="en-US" sz="3000" dirty="0" smtClean="0"/>
              <a:t>communities </a:t>
            </a:r>
            <a:r>
              <a:rPr lang="en-US" sz="3000" dirty="0"/>
              <a:t>under Regulation</a:t>
            </a:r>
          </a:p>
          <a:p>
            <a:pPr lvl="1"/>
            <a:r>
              <a:rPr lang="en-US" sz="3000" dirty="0" smtClean="0"/>
              <a:t>Mosque </a:t>
            </a:r>
            <a:r>
              <a:rPr lang="en-US" sz="3000" dirty="0"/>
              <a:t>should be declared as community schools</a:t>
            </a:r>
          </a:p>
          <a:p>
            <a:pPr marL="514350" indent="-514350">
              <a:buFont typeface="+mj-lt"/>
              <a:buAutoNum type="arabicPeriod" startAt="6"/>
            </a:pPr>
            <a:r>
              <a:rPr lang="en-US" dirty="0" smtClean="0"/>
              <a:t>Madrasah </a:t>
            </a:r>
            <a:r>
              <a:rPr lang="en-US" dirty="0"/>
              <a:t>integration</a:t>
            </a:r>
          </a:p>
          <a:p>
            <a:pPr lvl="1"/>
            <a:r>
              <a:rPr lang="en-US" sz="3000" dirty="0" smtClean="0"/>
              <a:t>Should </a:t>
            </a:r>
            <a:r>
              <a:rPr lang="en-US" sz="3000" dirty="0"/>
              <a:t>be integrated as schools for imparting </a:t>
            </a:r>
            <a:r>
              <a:rPr lang="en-US" sz="3000" dirty="0" smtClean="0"/>
              <a:t>primary education </a:t>
            </a:r>
            <a:r>
              <a:rPr lang="en-US" sz="3000" dirty="0"/>
              <a:t>as mentioned under Art 25 A</a:t>
            </a:r>
          </a:p>
        </p:txBody>
      </p:sp>
    </p:spTree>
    <p:extLst>
      <p:ext uri="{BB962C8B-B14F-4D97-AF65-F5344CB8AC3E}">
        <p14:creationId xmlns:p14="http://schemas.microsoft.com/office/powerpoint/2010/main" val="3881898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 (4)</a:t>
            </a:r>
            <a:endParaRPr lang="en-US" dirty="0"/>
          </a:p>
        </p:txBody>
      </p:sp>
      <p:sp>
        <p:nvSpPr>
          <p:cNvPr id="3" name="Content Placeholder 2"/>
          <p:cNvSpPr>
            <a:spLocks noGrp="1"/>
          </p:cNvSpPr>
          <p:nvPr>
            <p:ph idx="1"/>
          </p:nvPr>
        </p:nvSpPr>
        <p:spPr/>
        <p:txBody>
          <a:bodyPr/>
          <a:lstStyle/>
          <a:p>
            <a:pPr marL="0" indent="0">
              <a:buNone/>
            </a:pPr>
            <a:r>
              <a:rPr lang="en-US" dirty="0"/>
              <a:t>7. Delivery of justice</a:t>
            </a:r>
          </a:p>
          <a:p>
            <a:pPr lvl="1"/>
            <a:r>
              <a:rPr lang="en-US" dirty="0"/>
              <a:t>Cases of detainees be disposed</a:t>
            </a:r>
          </a:p>
          <a:p>
            <a:pPr lvl="1"/>
            <a:r>
              <a:rPr lang="en-US" dirty="0"/>
              <a:t>Disposal should be quick &amp; fair</a:t>
            </a:r>
          </a:p>
          <a:p>
            <a:pPr lvl="1"/>
            <a:r>
              <a:rPr lang="en-US" dirty="0"/>
              <a:t>Introduce alternate dispute resolution system</a:t>
            </a:r>
          </a:p>
          <a:p>
            <a:pPr marL="0" indent="0">
              <a:buNone/>
            </a:pPr>
            <a:r>
              <a:rPr lang="en-US" dirty="0"/>
              <a:t>8. Regulation of electronic media</a:t>
            </a:r>
          </a:p>
          <a:p>
            <a:pPr lvl="1"/>
            <a:r>
              <a:rPr lang="en-US" dirty="0"/>
              <a:t>Provincial authority be established</a:t>
            </a:r>
          </a:p>
          <a:p>
            <a:pPr lvl="1"/>
            <a:r>
              <a:rPr lang="en-US" dirty="0"/>
              <a:t>More FM stations on model of </a:t>
            </a:r>
            <a:r>
              <a:rPr lang="en-US" dirty="0" err="1"/>
              <a:t>Amn</a:t>
            </a:r>
            <a:r>
              <a:rPr lang="en-US" dirty="0"/>
              <a:t> radio</a:t>
            </a:r>
          </a:p>
        </p:txBody>
      </p:sp>
    </p:spTree>
    <p:extLst>
      <p:ext uri="{BB962C8B-B14F-4D97-AF65-F5344CB8AC3E}">
        <p14:creationId xmlns:p14="http://schemas.microsoft.com/office/powerpoint/2010/main" val="2005731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Recommendations (5)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9. </a:t>
            </a:r>
            <a:r>
              <a:rPr lang="en-US" dirty="0"/>
              <a:t>Regulation of Afghan refugees</a:t>
            </a:r>
          </a:p>
          <a:p>
            <a:pPr lvl="1"/>
            <a:r>
              <a:rPr lang="en-US" dirty="0"/>
              <a:t>Camps are platforms for radicalization</a:t>
            </a:r>
          </a:p>
          <a:p>
            <a:pPr lvl="1"/>
            <a:r>
              <a:rPr lang="en-US" dirty="0"/>
              <a:t>Camps should be regulated &amp; monitored by a high level</a:t>
            </a:r>
          </a:p>
          <a:p>
            <a:pPr lvl="1"/>
            <a:r>
              <a:rPr lang="en-US" dirty="0"/>
              <a:t>committee under Chief Secretary</a:t>
            </a:r>
          </a:p>
          <a:p>
            <a:pPr lvl="1"/>
            <a:r>
              <a:rPr lang="en-US" dirty="0"/>
              <a:t>No camps should be permitted in </a:t>
            </a:r>
            <a:r>
              <a:rPr lang="en-US" dirty="0" err="1"/>
              <a:t>Malakand</a:t>
            </a:r>
            <a:r>
              <a:rPr lang="en-US" dirty="0"/>
              <a:t>	</a:t>
            </a:r>
          </a:p>
          <a:p>
            <a:pPr marL="0" indent="0">
              <a:buNone/>
            </a:pPr>
            <a:r>
              <a:rPr lang="en-US" dirty="0" smtClean="0"/>
              <a:t>10.  </a:t>
            </a:r>
            <a:r>
              <a:rPr lang="en-US" dirty="0"/>
              <a:t>Monitoring</a:t>
            </a:r>
          </a:p>
          <a:p>
            <a:pPr lvl="1"/>
            <a:r>
              <a:rPr lang="en-US" dirty="0"/>
              <a:t>Committee under Chief Secretary should be</a:t>
            </a:r>
          </a:p>
          <a:p>
            <a:pPr lvl="1"/>
            <a:r>
              <a:rPr lang="en-US" dirty="0"/>
              <a:t>established</a:t>
            </a:r>
          </a:p>
          <a:p>
            <a:pPr marL="0" indent="0">
              <a:buNone/>
            </a:pPr>
            <a:r>
              <a:rPr lang="en-US" dirty="0" smtClean="0"/>
              <a:t>11. </a:t>
            </a:r>
            <a:r>
              <a:rPr lang="en-US" dirty="0"/>
              <a:t>Next </a:t>
            </a:r>
            <a:r>
              <a:rPr lang="en-US" dirty="0" smtClean="0"/>
              <a:t>steps</a:t>
            </a:r>
          </a:p>
          <a:p>
            <a:pPr lvl="1"/>
            <a:r>
              <a:rPr lang="en-US" dirty="0" smtClean="0"/>
              <a:t>The </a:t>
            </a:r>
            <a:r>
              <a:rPr lang="en-US" dirty="0"/>
              <a:t>report should be discussed in Cabinet</a:t>
            </a:r>
          </a:p>
          <a:p>
            <a:pPr lvl="1"/>
            <a:r>
              <a:rPr lang="en-US" dirty="0" smtClean="0"/>
              <a:t>A </a:t>
            </a:r>
            <a:r>
              <a:rPr lang="en-US" dirty="0"/>
              <a:t>reform implementation plan should be formulated</a:t>
            </a:r>
          </a:p>
          <a:p>
            <a:pPr lvl="1"/>
            <a:r>
              <a:rPr lang="en-US" dirty="0" smtClean="0"/>
              <a:t>Indicators </a:t>
            </a:r>
            <a:r>
              <a:rPr lang="en-US" dirty="0"/>
              <a:t>for measuring progress be introduced	</a:t>
            </a:r>
          </a:p>
          <a:p>
            <a:endParaRPr lang="en-US" dirty="0"/>
          </a:p>
        </p:txBody>
      </p:sp>
    </p:spTree>
    <p:extLst>
      <p:ext uri="{BB962C8B-B14F-4D97-AF65-F5344CB8AC3E}">
        <p14:creationId xmlns:p14="http://schemas.microsoft.com/office/powerpoint/2010/main" val="333634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Data</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The </a:t>
            </a:r>
            <a:r>
              <a:rPr lang="en-US" dirty="0" smtClean="0"/>
              <a:t>survey </a:t>
            </a:r>
            <a:r>
              <a:rPr lang="en-US" dirty="0"/>
              <a:t>is based on </a:t>
            </a:r>
            <a:r>
              <a:rPr lang="en-US" dirty="0" smtClean="0"/>
              <a:t>1998 census of </a:t>
            </a:r>
            <a:r>
              <a:rPr lang="en-US" dirty="0"/>
              <a:t>population </a:t>
            </a:r>
            <a:r>
              <a:rPr lang="en-US" dirty="0" smtClean="0"/>
              <a:t>numbering 1,257,602. </a:t>
            </a:r>
          </a:p>
          <a:p>
            <a:pPr algn="just"/>
            <a:r>
              <a:rPr lang="en-US" dirty="0" smtClean="0"/>
              <a:t>Swat has </a:t>
            </a:r>
            <a:r>
              <a:rPr lang="en-US" dirty="0"/>
              <a:t>65 union councils; </a:t>
            </a:r>
            <a:r>
              <a:rPr lang="en-US" dirty="0" smtClean="0"/>
              <a:t>Swat </a:t>
            </a:r>
            <a:r>
              <a:rPr lang="en-US" dirty="0"/>
              <a:t>Tehsil has 52 </a:t>
            </a:r>
            <a:r>
              <a:rPr lang="en-US" dirty="0" smtClean="0"/>
              <a:t>UCs &amp; </a:t>
            </a:r>
            <a:r>
              <a:rPr lang="en-US" dirty="0" err="1" smtClean="0"/>
              <a:t>Matta</a:t>
            </a:r>
            <a:r>
              <a:rPr lang="en-US" dirty="0" smtClean="0"/>
              <a:t> </a:t>
            </a:r>
            <a:r>
              <a:rPr lang="en-US" dirty="0"/>
              <a:t>Tehsil 13.</a:t>
            </a:r>
          </a:p>
          <a:p>
            <a:pPr algn="just"/>
            <a:r>
              <a:rPr lang="en-US" dirty="0" smtClean="0"/>
              <a:t>13 </a:t>
            </a:r>
            <a:r>
              <a:rPr lang="en-US" dirty="0"/>
              <a:t>union councils were selected from Swat &amp; 3 from </a:t>
            </a:r>
            <a:r>
              <a:rPr lang="en-US" dirty="0" err="1"/>
              <a:t>Matta</a:t>
            </a:r>
            <a:r>
              <a:rPr lang="en-US" dirty="0"/>
              <a:t> Tehsil.</a:t>
            </a:r>
          </a:p>
          <a:p>
            <a:pPr algn="just"/>
            <a:r>
              <a:rPr lang="en-US" dirty="0"/>
              <a:t>384 house holds were selected for random survey with a 5% degree margin of error.</a:t>
            </a:r>
          </a:p>
          <a:p>
            <a:pPr algn="just"/>
            <a:r>
              <a:rPr lang="en-US" dirty="0" smtClean="0"/>
              <a:t>16 </a:t>
            </a:r>
            <a:r>
              <a:rPr lang="en-US" dirty="0"/>
              <a:t>FGDs &amp; 39 </a:t>
            </a:r>
            <a:r>
              <a:rPr lang="en-US" dirty="0" smtClean="0"/>
              <a:t>key informants were </a:t>
            </a:r>
            <a:r>
              <a:rPr lang="en-US" dirty="0"/>
              <a:t>also </a:t>
            </a:r>
            <a:r>
              <a:rPr lang="en-US" dirty="0" smtClean="0"/>
              <a:t>interviewed.</a:t>
            </a:r>
            <a:endParaRPr lang="en-US" dirty="0"/>
          </a:p>
        </p:txBody>
      </p:sp>
    </p:spTree>
    <p:extLst>
      <p:ext uri="{BB962C8B-B14F-4D97-AF65-F5344CB8AC3E}">
        <p14:creationId xmlns:p14="http://schemas.microsoft.com/office/powerpoint/2010/main" val="33095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Hypothesis-1</a:t>
            </a:r>
            <a:endParaRPr lang="en-US" b="1"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b="1" i="1" dirty="0" smtClean="0"/>
              <a:t>Conflict doesn’t happen suddenly.</a:t>
            </a:r>
          </a:p>
          <a:p>
            <a:pPr marL="0" indent="0">
              <a:buNone/>
            </a:pPr>
            <a:endParaRPr lang="en-US" dirty="0" smtClean="0"/>
          </a:p>
          <a:p>
            <a:pPr marL="514350" indent="-514350">
              <a:buFont typeface="+mj-lt"/>
              <a:buAutoNum type="arabicPeriod"/>
            </a:pPr>
            <a:r>
              <a:rPr lang="en-US" dirty="0" smtClean="0"/>
              <a:t>Deterioration </a:t>
            </a:r>
            <a:r>
              <a:rPr lang="en-US" dirty="0"/>
              <a:t>in public service weaken the link with people </a:t>
            </a:r>
          </a:p>
          <a:p>
            <a:pPr marL="514350" indent="-514350">
              <a:buFont typeface="+mj-lt"/>
              <a:buAutoNum type="arabicPeriod"/>
            </a:pPr>
            <a:r>
              <a:rPr lang="en-US" dirty="0"/>
              <a:t>The poor &amp; marginalized are future recruits for militants. A poor person will be a bad Pushtun </a:t>
            </a:r>
          </a:p>
          <a:p>
            <a:pPr marL="514350" indent="-514350">
              <a:buFont typeface="+mj-lt"/>
              <a:buAutoNum type="arabicPeriod"/>
            </a:pPr>
            <a:r>
              <a:rPr lang="en-US" dirty="0"/>
              <a:t>Many joined the insurgents because of asset deprivation— particularly land.</a:t>
            </a:r>
          </a:p>
          <a:p>
            <a:pPr marL="514350" indent="-514350">
              <a:buFont typeface="+mj-lt"/>
              <a:buAutoNum type="arabicPeriod"/>
            </a:pPr>
            <a:r>
              <a:rPr lang="en-US" dirty="0"/>
              <a:t>Years of </a:t>
            </a:r>
            <a:r>
              <a:rPr lang="en-US" dirty="0" err="1"/>
              <a:t>mis</a:t>
            </a:r>
            <a:r>
              <a:rPr lang="en-US" dirty="0"/>
              <a:t>-governance, and inability to provide justice, created platform for militancy</a:t>
            </a:r>
          </a:p>
          <a:p>
            <a:pPr marL="514350" indent="-514350">
              <a:buFont typeface="+mj-lt"/>
              <a:buAutoNum type="arabicPeriod"/>
            </a:pPr>
            <a:r>
              <a:rPr lang="en-US" dirty="0"/>
              <a:t>The Local Bodies Reform 2001 destroyed district management structure in Swat &amp; provided militants space to grow. The MMA government was supportive. </a:t>
            </a:r>
          </a:p>
          <a:p>
            <a:endParaRPr lang="en-US" dirty="0"/>
          </a:p>
        </p:txBody>
      </p:sp>
    </p:spTree>
    <p:extLst>
      <p:ext uri="{BB962C8B-B14F-4D97-AF65-F5344CB8AC3E}">
        <p14:creationId xmlns:p14="http://schemas.microsoft.com/office/powerpoint/2010/main" val="3380956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Hypothesis-2</a:t>
            </a:r>
            <a:endParaRPr lang="en-US" b="1"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startAt="6"/>
            </a:pPr>
            <a:r>
              <a:rPr lang="en-US" dirty="0" smtClean="0"/>
              <a:t>There is a close relationship between (some) Madrasah education and militancy.</a:t>
            </a:r>
          </a:p>
          <a:p>
            <a:pPr marL="514350" indent="-514350">
              <a:buFont typeface="+mj-lt"/>
              <a:buAutoNum type="arabicPeriod" startAt="6"/>
            </a:pPr>
            <a:r>
              <a:rPr lang="en-US" dirty="0" smtClean="0"/>
              <a:t>The PATA Regulation 1969 reduced Human Rights and justice in Swat causing weak governance culminating in militancy.</a:t>
            </a:r>
          </a:p>
          <a:p>
            <a:pPr marL="514350" indent="-514350">
              <a:buFont typeface="+mj-lt"/>
              <a:buAutoNum type="arabicPeriod" startAt="6"/>
            </a:pPr>
            <a:r>
              <a:rPr lang="en-US" dirty="0" smtClean="0"/>
              <a:t>Non regulation illegal broadcast through FM transmitters encouraged militancy and strengthened the TNSM and TTP in Swat. The female were more prone to FM broadcasts.</a:t>
            </a:r>
          </a:p>
          <a:p>
            <a:pPr marL="514350" indent="-514350">
              <a:buFont typeface="+mj-lt"/>
              <a:buAutoNum type="arabicPeriod" startAt="6"/>
            </a:pPr>
            <a:r>
              <a:rPr lang="en-US" dirty="0" smtClean="0"/>
              <a:t>The government failed to check the militancy from 2002-2009 it led to the rise of militancy in Swat.</a:t>
            </a:r>
          </a:p>
        </p:txBody>
      </p:sp>
    </p:spTree>
    <p:extLst>
      <p:ext uri="{BB962C8B-B14F-4D97-AF65-F5344CB8AC3E}">
        <p14:creationId xmlns:p14="http://schemas.microsoft.com/office/powerpoint/2010/main" val="66569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05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89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9144000"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196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1177</Words>
  <Application>Microsoft Office PowerPoint</Application>
  <PresentationFormat>On-screen Show (4:3)</PresentationFormat>
  <Paragraphs>122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Swat &amp; its People</vt:lpstr>
      <vt:lpstr>PowerPoint Presentation</vt:lpstr>
      <vt:lpstr>Survey Data</vt:lpstr>
      <vt:lpstr>Hypothesis-1</vt:lpstr>
      <vt:lpstr>Hypothesis-2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 on Communication</vt:lpstr>
      <vt:lpstr>PowerPoint Presentation</vt:lpstr>
      <vt:lpstr>PowerPoint Presentation</vt:lpstr>
      <vt:lpstr>PowerPoint Presentation</vt:lpstr>
      <vt:lpstr>PowerPoint Presentation</vt:lpstr>
      <vt:lpstr>Comments on poverty</vt:lpstr>
      <vt:lpstr>PowerPoint Presentation</vt:lpstr>
      <vt:lpstr> An Exploited Child </vt:lpstr>
      <vt:lpstr>Project “Sabaoon”</vt:lpstr>
      <vt:lpstr>PowerPoint Presentation</vt:lpstr>
      <vt:lpstr>PowerPoint Presentation</vt:lpstr>
      <vt:lpstr>PowerPoint Presentation</vt:lpstr>
      <vt:lpstr>PowerPoint Presentation</vt:lpstr>
      <vt:lpstr>PowerPoint Presentation</vt:lpstr>
      <vt:lpstr>PowerPoint Presentation</vt:lpstr>
      <vt:lpstr>Comments on Governance - 1</vt:lpstr>
      <vt:lpstr>Comments on Governance - 2</vt:lpstr>
      <vt:lpstr>Pushtun Dynamics </vt:lpstr>
      <vt:lpstr>Constitutional Position of FATA &amp; PATA</vt:lpstr>
      <vt:lpstr>Recommendations (1) </vt:lpstr>
      <vt:lpstr>PowerPoint Presentation</vt:lpstr>
      <vt:lpstr>Recommendations (2)</vt:lpstr>
      <vt:lpstr>Recommendations (3)</vt:lpstr>
      <vt:lpstr>Recommendations (4)</vt:lpstr>
      <vt:lpstr>Recommendations (5)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Conflict in Swat</dc:title>
  <dc:creator>Home</dc:creator>
  <cp:lastModifiedBy>Home</cp:lastModifiedBy>
  <cp:revision>44</cp:revision>
  <dcterms:created xsi:type="dcterms:W3CDTF">2011-12-22T13:10:10Z</dcterms:created>
  <dcterms:modified xsi:type="dcterms:W3CDTF">2011-12-27T12:01:51Z</dcterms:modified>
</cp:coreProperties>
</file>